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09656326156392"/>
          <c:y val="5.6847545219638258E-2"/>
          <c:w val="0.62579524341888426"/>
          <c:h val="0.943152454780361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Фонд развития промышленности</c:v>
                </c:pt>
                <c:pt idx="1">
                  <c:v>Региональный ФРП</c:v>
                </c:pt>
                <c:pt idx="2">
                  <c:v>ВЭБ.РФ</c:v>
                </c:pt>
                <c:pt idx="3">
                  <c:v>Российский экспортный центр</c:v>
                </c:pt>
                <c:pt idx="4">
                  <c:v>Российский фонд прямых инвестиций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6.61</c:v>
                </c:pt>
                <c:pt idx="1">
                  <c:v>6.58</c:v>
                </c:pt>
                <c:pt idx="2">
                  <c:v>6.35</c:v>
                </c:pt>
                <c:pt idx="3">
                  <c:v>5.9</c:v>
                </c:pt>
                <c:pt idx="4">
                  <c:v>5.69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F22-A3C7-598D4C2BD2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Фонд развития промышленности</c:v>
                </c:pt>
                <c:pt idx="1">
                  <c:v>Региональный ФРП</c:v>
                </c:pt>
                <c:pt idx="2">
                  <c:v>ВЭБ.РФ</c:v>
                </c:pt>
                <c:pt idx="3">
                  <c:v>Российский экспортный центр</c:v>
                </c:pt>
                <c:pt idx="4">
                  <c:v>Российский фонд прямых инвестиций</c:v>
                </c:pt>
              </c:strCache>
            </c:strRef>
          </c:cat>
          <c:val>
            <c:numRef>
              <c:f>Лист1!$C$2:$C$6</c:f>
              <c:numCache>
                <c:formatCode>0.00</c:formatCode>
                <c:ptCount val="5"/>
                <c:pt idx="0">
                  <c:v>6.57</c:v>
                </c:pt>
                <c:pt idx="1">
                  <c:v>6.1</c:v>
                </c:pt>
                <c:pt idx="2">
                  <c:v>6.61</c:v>
                </c:pt>
                <c:pt idx="3">
                  <c:v>3.98</c:v>
                </c:pt>
                <c:pt idx="4">
                  <c:v>4.68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0-4F22-A3C7-598D4C2BD2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59456"/>
        <c:axId val="77895936"/>
      </c:barChart>
      <c:catAx>
        <c:axId val="77859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77895936"/>
        <c:crosses val="autoZero"/>
        <c:auto val="1"/>
        <c:lblAlgn val="ctr"/>
        <c:lblOffset val="100"/>
        <c:noMultiLvlLbl val="0"/>
      </c:catAx>
      <c:valAx>
        <c:axId val="77895936"/>
        <c:scaling>
          <c:orientation val="minMax"/>
          <c:max val="10"/>
        </c:scaling>
        <c:delete val="0"/>
        <c:axPos val="t"/>
        <c:numFmt formatCode="General" sourceLinked="0"/>
        <c:majorTickMark val="none"/>
        <c:minorTickMark val="none"/>
        <c:tickLblPos val="none"/>
        <c:crossAx val="77859456"/>
        <c:crosses val="autoZero"/>
        <c:crossBetween val="between"/>
        <c:majorUnit val="1"/>
      </c:valAx>
      <c:spPr>
        <a:ln>
          <a:prstDash val="solid"/>
        </a:ln>
      </c:spPr>
    </c:plotArea>
    <c:legend>
      <c:legendPos val="r"/>
      <c:layout>
        <c:manualLayout>
          <c:xMode val="edge"/>
          <c:yMode val="edge"/>
          <c:x val="0.79810292090568236"/>
          <c:y val="0.84514330365666523"/>
          <c:w val="0.197813605170514"/>
          <c:h val="0.15390734939503456"/>
        </c:manualLayout>
      </c:layout>
      <c:overlay val="0"/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>
        <a:defRPr sz="1600">
          <a:latin typeface="Garamond" panose="02020404030301010803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Индустриальные парки (технопарки), промышленные кластеры</c:v>
                </c:pt>
                <c:pt idx="1">
                  <c:v>Особые экономические зоны</c:v>
                </c:pt>
                <c:pt idx="2">
                  <c:v>Территории опережающего социально-экономического развития</c:v>
                </c:pt>
                <c:pt idx="3">
                  <c:v>Агентство (корпорация, дирекция) развития региона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7.5</c:v>
                </c:pt>
                <c:pt idx="1">
                  <c:v>7.24</c:v>
                </c:pt>
                <c:pt idx="2">
                  <c:v>7.1599999999999975</c:v>
                </c:pt>
                <c:pt idx="3">
                  <c:v>5.99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E-4181-BE19-2DCC2C317E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Индустриальные парки (технопарки), промышленные кластеры</c:v>
                </c:pt>
                <c:pt idx="1">
                  <c:v>Особые экономические зоны</c:v>
                </c:pt>
                <c:pt idx="2">
                  <c:v>Территории опережающего социально-экономического развития</c:v>
                </c:pt>
                <c:pt idx="3">
                  <c:v>Агентство (корпорация, дирекция) развития региона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1">
                  <c:v>6.68</c:v>
                </c:pt>
                <c:pt idx="2">
                  <c:v>6.1099999999999985</c:v>
                </c:pt>
                <c:pt idx="3">
                  <c:v>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4E-4181-BE19-2DCC2C317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02944"/>
        <c:axId val="84421632"/>
      </c:barChart>
      <c:catAx>
        <c:axId val="84402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84421632"/>
        <c:crosses val="autoZero"/>
        <c:auto val="1"/>
        <c:lblAlgn val="ctr"/>
        <c:lblOffset val="100"/>
        <c:noMultiLvlLbl val="0"/>
      </c:catAx>
      <c:valAx>
        <c:axId val="84421632"/>
        <c:scaling>
          <c:orientation val="minMax"/>
          <c:max val="10"/>
        </c:scaling>
        <c:delete val="0"/>
        <c:axPos val="t"/>
        <c:numFmt formatCode="General" sourceLinked="0"/>
        <c:majorTickMark val="none"/>
        <c:minorTickMark val="none"/>
        <c:tickLblPos val="none"/>
        <c:crossAx val="84402944"/>
        <c:crosses val="autoZero"/>
        <c:crossBetween val="between"/>
      </c:valAx>
      <c:spPr>
        <a:ln>
          <a:prstDash val="solid"/>
        </a:ln>
      </c:spPr>
    </c:plotArea>
    <c:legend>
      <c:legendPos val="r"/>
      <c:overlay val="0"/>
    </c:legend>
    <c:plotVisOnly val="1"/>
    <c:dispBlanksAs val="gap"/>
    <c:showDLblsOverMax val="0"/>
  </c:chart>
  <c:spPr>
    <a:ln>
      <a:solidFill>
        <a:sysClr val="window" lastClr="FFFFFF">
          <a:lumMod val="75000"/>
        </a:sysClr>
      </a:solidFill>
    </a:ln>
  </c:spPr>
  <c:txPr>
    <a:bodyPr/>
    <a:lstStyle/>
    <a:p>
      <a:pPr>
        <a:defRPr sz="1600">
          <a:latin typeface="Garamond" panose="02020404030301010803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087999416739616E-2"/>
          <c:y val="4.3279543166638755E-2"/>
          <c:w val="0.94639325221682058"/>
          <c:h val="0.73921983889944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Субсидии</c:v>
                </c:pt>
                <c:pt idx="1">
                  <c:v>Пониженные налоговые ставки</c:v>
                </c:pt>
                <c:pt idx="2">
                  <c:v>Льготные займы</c:v>
                </c:pt>
                <c:pt idx="3">
                  <c:v>Нефинансовая поддержка</c:v>
                </c:pt>
                <c:pt idx="4">
                  <c:v>Государственные гарантии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71.599999999999994</c:v>
                </c:pt>
                <c:pt idx="1">
                  <c:v>49.3</c:v>
                </c:pt>
                <c:pt idx="2">
                  <c:v>47.1</c:v>
                </c:pt>
                <c:pt idx="3">
                  <c:v>52.2</c:v>
                </c:pt>
                <c:pt idx="4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49-4E6C-801C-8821AFF23F6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Субсидии</c:v>
                </c:pt>
                <c:pt idx="1">
                  <c:v>Пониженные налоговые ставки</c:v>
                </c:pt>
                <c:pt idx="2">
                  <c:v>Льготные займы</c:v>
                </c:pt>
                <c:pt idx="3">
                  <c:v>Нефинансовая поддержка</c:v>
                </c:pt>
                <c:pt idx="4">
                  <c:v>Государственные гарантии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74.099999999999994</c:v>
                </c:pt>
                <c:pt idx="1">
                  <c:v>67</c:v>
                </c:pt>
                <c:pt idx="2">
                  <c:v>50.5</c:v>
                </c:pt>
                <c:pt idx="3">
                  <c:v>56.1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49-4E6C-801C-8821AFF23F6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Субсидии</c:v>
                </c:pt>
                <c:pt idx="1">
                  <c:v>Пониженные налоговые ставки</c:v>
                </c:pt>
                <c:pt idx="2">
                  <c:v>Льготные займы</c:v>
                </c:pt>
                <c:pt idx="3">
                  <c:v>Нефинансовая поддержка</c:v>
                </c:pt>
                <c:pt idx="4">
                  <c:v>Государственные гарантии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76</c:v>
                </c:pt>
                <c:pt idx="1">
                  <c:v>63.9</c:v>
                </c:pt>
                <c:pt idx="2">
                  <c:v>51.8</c:v>
                </c:pt>
                <c:pt idx="3">
                  <c:v>52.1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49-4E6C-801C-8821AFF23F6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Субсидии</c:v>
                </c:pt>
                <c:pt idx="1">
                  <c:v>Пониженные налоговые ставки</c:v>
                </c:pt>
                <c:pt idx="2">
                  <c:v>Льготные займы</c:v>
                </c:pt>
                <c:pt idx="3">
                  <c:v>Нефинансовая поддержка</c:v>
                </c:pt>
                <c:pt idx="4">
                  <c:v>Государственные гарантии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77.8</c:v>
                </c:pt>
                <c:pt idx="1">
                  <c:v>64.099999999999994</c:v>
                </c:pt>
                <c:pt idx="2">
                  <c:v>59.6</c:v>
                </c:pt>
                <c:pt idx="3">
                  <c:v>32.6</c:v>
                </c:pt>
                <c:pt idx="4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49-4E6C-801C-8821AFF23F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108843392"/>
        <c:axId val="108844928"/>
      </c:barChart>
      <c:catAx>
        <c:axId val="10884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8844928"/>
        <c:crosses val="autoZero"/>
        <c:auto val="1"/>
        <c:lblAlgn val="ctr"/>
        <c:lblOffset val="100"/>
        <c:noMultiLvlLbl val="0"/>
      </c:catAx>
      <c:valAx>
        <c:axId val="108844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8843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177438757655894"/>
          <c:y val="4.0277953761526895E-2"/>
          <c:w val="0.29158316566896036"/>
          <c:h val="0.11579325388380515"/>
        </c:manualLayout>
      </c:layout>
      <c:overlay val="0"/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71821145607811"/>
          <c:y val="6.6916071903948979E-2"/>
          <c:w val="0.51319904807240968"/>
          <c:h val="0.901270641346296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Субсидии организациям отдельных отраслей</c:v>
                </c:pt>
                <c:pt idx="1">
                  <c:v>Субсидии КИП</c:v>
                </c:pt>
                <c:pt idx="2">
                  <c:v>Субсидии затрат на транспортировку продукции</c:v>
                </c:pt>
                <c:pt idx="3">
                  <c:v>Субсидии затрат на НИОКР</c:v>
                </c:pt>
                <c:pt idx="5">
                  <c:v>Налоговые льготы на имущество</c:v>
                </c:pt>
                <c:pt idx="6">
                  <c:v>Налоговые льготы на прибыль</c:v>
                </c:pt>
                <c:pt idx="8">
                  <c:v>Займы институтов развития</c:v>
                </c:pt>
                <c:pt idx="9">
                  <c:v>Поддержка участия в выставках, ярмарках</c:v>
                </c:pt>
                <c:pt idx="11">
                  <c:v>Нефинансовая поддержка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18.2</c:v>
                </c:pt>
                <c:pt idx="1">
                  <c:v>15.2</c:v>
                </c:pt>
                <c:pt idx="2">
                  <c:v>15.2</c:v>
                </c:pt>
                <c:pt idx="3">
                  <c:v>13.6</c:v>
                </c:pt>
                <c:pt idx="5">
                  <c:v>31.8</c:v>
                </c:pt>
                <c:pt idx="6">
                  <c:v>19.7</c:v>
                </c:pt>
                <c:pt idx="8">
                  <c:v>19.7</c:v>
                </c:pt>
                <c:pt idx="9">
                  <c:v>19.7</c:v>
                </c:pt>
                <c:pt idx="11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F3-4754-914E-97E8F173DC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Субсидии организациям отдельных отраслей</c:v>
                </c:pt>
                <c:pt idx="1">
                  <c:v>Субсидии КИП</c:v>
                </c:pt>
                <c:pt idx="2">
                  <c:v>Субсидии затрат на транспортировку продукции</c:v>
                </c:pt>
                <c:pt idx="3">
                  <c:v>Субсидии затрат на НИОКР</c:v>
                </c:pt>
                <c:pt idx="5">
                  <c:v>Налоговые льготы на имущество</c:v>
                </c:pt>
                <c:pt idx="6">
                  <c:v>Налоговые льготы на прибыль</c:v>
                </c:pt>
                <c:pt idx="8">
                  <c:v>Займы институтов развития</c:v>
                </c:pt>
                <c:pt idx="9">
                  <c:v>Поддержка участия в выставках, ярмарках</c:v>
                </c:pt>
                <c:pt idx="11">
                  <c:v>Нефинансовая поддержка</c:v>
                </c:pt>
              </c:strCache>
            </c:strRef>
          </c:cat>
          <c:val>
            <c:numRef>
              <c:f>Лист1!$C$2:$C$13</c:f>
              <c:numCache>
                <c:formatCode>0</c:formatCode>
                <c:ptCount val="12"/>
                <c:pt idx="0" formatCode="General">
                  <c:v>13.6</c:v>
                </c:pt>
                <c:pt idx="1">
                  <c:v>21.4</c:v>
                </c:pt>
                <c:pt idx="2">
                  <c:v>11.3</c:v>
                </c:pt>
                <c:pt idx="3">
                  <c:v>6.8</c:v>
                </c:pt>
                <c:pt idx="5">
                  <c:v>25.2</c:v>
                </c:pt>
                <c:pt idx="6">
                  <c:v>20.8</c:v>
                </c:pt>
                <c:pt idx="8">
                  <c:v>13.6</c:v>
                </c:pt>
                <c:pt idx="9">
                  <c:v>25.2</c:v>
                </c:pt>
                <c:pt idx="11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F3-4754-914E-97E8F173DC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9"/>
        <c:axId val="110611456"/>
        <c:axId val="110629632"/>
      </c:barChart>
      <c:catAx>
        <c:axId val="1106114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0629632"/>
        <c:crosses val="autoZero"/>
        <c:auto val="1"/>
        <c:lblAlgn val="ctr"/>
        <c:lblOffset val="100"/>
        <c:noMultiLvlLbl val="0"/>
      </c:catAx>
      <c:valAx>
        <c:axId val="110629632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1106114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solidFill>
        <a:sysClr val="window" lastClr="FFFFFF">
          <a:lumMod val="75000"/>
        </a:sysClr>
      </a:solidFill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280448044961487"/>
          <c:y val="9.3757429902747033E-2"/>
          <c:w val="0.5034151325309737"/>
          <c:h val="0.89602428402564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Фонд развития промышленности </c:v>
                </c:pt>
                <c:pt idx="1">
                  <c:v>Региональный ФРП</c:v>
                </c:pt>
                <c:pt idx="2">
                  <c:v>Российский экспортный центр</c:v>
                </c:pt>
                <c:pt idx="3">
                  <c:v>ВЭБ.РФ</c:v>
                </c:pt>
                <c:pt idx="5">
                  <c:v>Фонд поддержки (развития) МСП региона</c:v>
                </c:pt>
                <c:pt idx="6">
                  <c:v>Корпорация МСП</c:v>
                </c:pt>
                <c:pt idx="7">
                  <c:v>МСП Банк</c:v>
                </c:pt>
                <c:pt idx="9">
                  <c:v>Особые экономические зоны</c:v>
                </c:pt>
                <c:pt idx="10">
                  <c:v>Индустриальные парки, промкластеры</c:v>
                </c:pt>
                <c:pt idx="11">
                  <c:v>Агентство развития региона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>
                  <c:v>43.5</c:v>
                </c:pt>
                <c:pt idx="1">
                  <c:v>30.4</c:v>
                </c:pt>
                <c:pt idx="2">
                  <c:v>21.7</c:v>
                </c:pt>
                <c:pt idx="3">
                  <c:v>8.7000000000000011</c:v>
                </c:pt>
                <c:pt idx="5">
                  <c:v>15.2</c:v>
                </c:pt>
                <c:pt idx="6">
                  <c:v>13</c:v>
                </c:pt>
                <c:pt idx="7">
                  <c:v>10.9</c:v>
                </c:pt>
                <c:pt idx="9">
                  <c:v>13</c:v>
                </c:pt>
                <c:pt idx="10">
                  <c:v>10.9</c:v>
                </c:pt>
                <c:pt idx="11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7-45A2-86A6-6E43A6B7BE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Фонд развития промышленности </c:v>
                </c:pt>
                <c:pt idx="1">
                  <c:v>Региональный ФРП</c:v>
                </c:pt>
                <c:pt idx="2">
                  <c:v>Российский экспортный центр</c:v>
                </c:pt>
                <c:pt idx="3">
                  <c:v>ВЭБ.РФ</c:v>
                </c:pt>
                <c:pt idx="5">
                  <c:v>Фонд поддержки (развития) МСП региона</c:v>
                </c:pt>
                <c:pt idx="6">
                  <c:v>Корпорация МСП</c:v>
                </c:pt>
                <c:pt idx="7">
                  <c:v>МСП Банк</c:v>
                </c:pt>
                <c:pt idx="9">
                  <c:v>Особые экономические зоны</c:v>
                </c:pt>
                <c:pt idx="10">
                  <c:v>Индустриальные парки, промкластеры</c:v>
                </c:pt>
                <c:pt idx="11">
                  <c:v>Агентство развития региона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43.1</c:v>
                </c:pt>
                <c:pt idx="1">
                  <c:v>19.399999999999999</c:v>
                </c:pt>
                <c:pt idx="2">
                  <c:v>15.3</c:v>
                </c:pt>
                <c:pt idx="3">
                  <c:v>13.9</c:v>
                </c:pt>
                <c:pt idx="5">
                  <c:v>26.4</c:v>
                </c:pt>
                <c:pt idx="6">
                  <c:v>9.7000000000000011</c:v>
                </c:pt>
                <c:pt idx="7">
                  <c:v>6.9</c:v>
                </c:pt>
                <c:pt idx="9">
                  <c:v>5.6</c:v>
                </c:pt>
                <c:pt idx="10">
                  <c:v>8.6</c:v>
                </c:pt>
                <c:pt idx="11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7-45A2-86A6-6E43A6B7BE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11329664"/>
        <c:axId val="111331200"/>
      </c:barChart>
      <c:catAx>
        <c:axId val="1113296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11331200"/>
        <c:crosses val="autoZero"/>
        <c:auto val="1"/>
        <c:lblAlgn val="ctr"/>
        <c:lblOffset val="100"/>
        <c:noMultiLvlLbl val="0"/>
      </c:catAx>
      <c:valAx>
        <c:axId val="111331200"/>
        <c:scaling>
          <c:orientation val="minMax"/>
        </c:scaling>
        <c:delete val="0"/>
        <c:axPos val="t"/>
        <c:numFmt formatCode="0.0" sourceLinked="1"/>
        <c:majorTickMark val="none"/>
        <c:minorTickMark val="none"/>
        <c:tickLblPos val="none"/>
        <c:spPr>
          <a:ln w="9525">
            <a:noFill/>
          </a:ln>
        </c:spPr>
        <c:crossAx val="111329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7046491252409545"/>
          <c:y val="5.2511978618157438E-3"/>
          <c:w val="0.14986801629867214"/>
          <c:h val="7.19380805318348E-2"/>
        </c:manualLayout>
      </c:layout>
      <c:overlay val="0"/>
    </c:legend>
    <c:plotVisOnly val="1"/>
    <c:dispBlanksAs val="gap"/>
    <c:showDLblsOverMax val="0"/>
  </c:chart>
  <c:spPr>
    <a:ln>
      <a:solidFill>
        <a:sysClr val="window" lastClr="FFFFFF">
          <a:lumMod val="75000"/>
        </a:sysClr>
      </a:solidFill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763388618975824"/>
          <c:y val="8.7932246174146272E-2"/>
          <c:w val="0.46836174938034847"/>
          <c:h val="0.871994894080868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Неадекватные требования и критерии предоставления поддержки</c:v>
                </c:pt>
                <c:pt idx="1">
                  <c:v>Сложные процедуры получения и отчетности</c:v>
                </c:pt>
                <c:pt idx="2">
                  <c:v>У компании нет необходимости в получении господдержки</c:v>
                </c:pt>
                <c:pt idx="3">
                  <c:v>Отсутствие доверия к господдержке в любой форме</c:v>
                </c:pt>
                <c:pt idx="4">
                  <c:v>Неясность правил получения поддержки и/или частая смена</c:v>
                </c:pt>
                <c:pt idx="5">
                  <c:v>Отсутствие релевантной информации о работе институтов развития</c:v>
                </c:pt>
                <c:pt idx="6">
                  <c:v>Недостаточность поддержки, нехватка необходимых средств у институтов развития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50.8</c:v>
                </c:pt>
                <c:pt idx="1">
                  <c:v>38.1</c:v>
                </c:pt>
                <c:pt idx="2">
                  <c:v>24.3</c:v>
                </c:pt>
                <c:pt idx="3">
                  <c:v>19</c:v>
                </c:pt>
                <c:pt idx="4">
                  <c:v>15.9</c:v>
                </c:pt>
                <c:pt idx="5">
                  <c:v>15.9</c:v>
                </c:pt>
                <c:pt idx="6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E-47D6-906B-38C5E6ADDCD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Неадекватные требования и критерии предоставления поддержки</c:v>
                </c:pt>
                <c:pt idx="1">
                  <c:v>Сложные процедуры получения и отчетности</c:v>
                </c:pt>
                <c:pt idx="2">
                  <c:v>У компании нет необходимости в получении господдержки</c:v>
                </c:pt>
                <c:pt idx="3">
                  <c:v>Отсутствие доверия к господдержке в любой форме</c:v>
                </c:pt>
                <c:pt idx="4">
                  <c:v>Неясность правил получения поддержки и/или частая смена</c:v>
                </c:pt>
                <c:pt idx="5">
                  <c:v>Отсутствие релевантной информации о работе институтов развития</c:v>
                </c:pt>
                <c:pt idx="6">
                  <c:v>Недостаточность поддержки, нехватка необходимых средств у институтов развития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48.4</c:v>
                </c:pt>
                <c:pt idx="1">
                  <c:v>55.6</c:v>
                </c:pt>
                <c:pt idx="2">
                  <c:v>19.399999999999999</c:v>
                </c:pt>
                <c:pt idx="3">
                  <c:v>18.5</c:v>
                </c:pt>
                <c:pt idx="4">
                  <c:v>36.299999999999997</c:v>
                </c:pt>
                <c:pt idx="5">
                  <c:v>20.2</c:v>
                </c:pt>
                <c:pt idx="6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6E-47D6-906B-38C5E6ADDCD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Неадекватные требования и критерии предоставления поддержки</c:v>
                </c:pt>
                <c:pt idx="1">
                  <c:v>Сложные процедуры получения и отчетности</c:v>
                </c:pt>
                <c:pt idx="2">
                  <c:v>У компании нет необходимости в получении господдержки</c:v>
                </c:pt>
                <c:pt idx="3">
                  <c:v>Отсутствие доверия к господдержке в любой форме</c:v>
                </c:pt>
                <c:pt idx="4">
                  <c:v>Неясность правил получения поддержки и/или частая смена</c:v>
                </c:pt>
                <c:pt idx="5">
                  <c:v>Отсутствие релевантной информации о работе институтов развития</c:v>
                </c:pt>
                <c:pt idx="6">
                  <c:v>Недостаточность поддержки, нехватка необходимых средств у институтов развития</c:v>
                </c:pt>
              </c:strCache>
            </c:strRef>
          </c:cat>
          <c:val>
            <c:numRef>
              <c:f>Лист1!$D$2:$D$8</c:f>
              <c:numCache>
                <c:formatCode>0</c:formatCode>
                <c:ptCount val="7"/>
                <c:pt idx="0">
                  <c:v>41.3</c:v>
                </c:pt>
                <c:pt idx="1">
                  <c:v>57.9</c:v>
                </c:pt>
                <c:pt idx="2">
                  <c:v>26.2</c:v>
                </c:pt>
                <c:pt idx="3">
                  <c:v>21.4</c:v>
                </c:pt>
                <c:pt idx="4">
                  <c:v>26.2</c:v>
                </c:pt>
                <c:pt idx="5">
                  <c:v>24.5</c:v>
                </c:pt>
                <c:pt idx="6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6E-47D6-906B-38C5E6ADDCD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Неадекватные требования и критерии предоставления поддержки</c:v>
                </c:pt>
                <c:pt idx="1">
                  <c:v>Сложные процедуры получения и отчетности</c:v>
                </c:pt>
                <c:pt idx="2">
                  <c:v>У компании нет необходимости в получении господдержки</c:v>
                </c:pt>
                <c:pt idx="3">
                  <c:v>Отсутствие доверия к господдержке в любой форме</c:v>
                </c:pt>
                <c:pt idx="4">
                  <c:v>Неясность правил получения поддержки и/или частая смена</c:v>
                </c:pt>
                <c:pt idx="5">
                  <c:v>Отсутствие релевантной информации о работе институтов развития</c:v>
                </c:pt>
                <c:pt idx="6">
                  <c:v>Недостаточность поддержки, нехватка необходимых средств у институтов развития</c:v>
                </c:pt>
              </c:strCache>
            </c:strRef>
          </c:cat>
          <c:val>
            <c:numRef>
              <c:f>Лист1!$E$2:$E$8</c:f>
              <c:numCache>
                <c:formatCode>0</c:formatCode>
                <c:ptCount val="7"/>
                <c:pt idx="0">
                  <c:v>29</c:v>
                </c:pt>
                <c:pt idx="1">
                  <c:v>55.1</c:v>
                </c:pt>
                <c:pt idx="2">
                  <c:v>23.8</c:v>
                </c:pt>
                <c:pt idx="3">
                  <c:v>22.4</c:v>
                </c:pt>
                <c:pt idx="5">
                  <c:v>25.2</c:v>
                </c:pt>
                <c:pt idx="6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6E-47D6-906B-38C5E6ADDC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108980096"/>
        <c:axId val="108981632"/>
      </c:barChart>
      <c:catAx>
        <c:axId val="108980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08981632"/>
        <c:crosses val="autoZero"/>
        <c:auto val="1"/>
        <c:lblAlgn val="ctr"/>
        <c:lblOffset val="100"/>
        <c:noMultiLvlLbl val="0"/>
      </c:catAx>
      <c:valAx>
        <c:axId val="108981632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one"/>
        <c:crossAx val="10898009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solidFill>
        <a:sysClr val="window" lastClr="FFFFFF">
          <a:lumMod val="75000"/>
        </a:sysClr>
      </a:solidFill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5B6FB-C887-4A3D-9C15-4CB524A1A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DFB5F7-3F91-4870-9F81-7E27F3111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F378B2-DD1B-4794-933E-A14F30E4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C55B4B-3669-449B-8CE9-14DE4F0E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48B090-4F19-4BF7-AABA-CB914412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01CD9-0820-4B90-80A3-B39B534E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69D52A-E5BA-4406-904C-33037A625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D45F72-388C-4C26-B159-8A744B2C5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C7856D-D564-4DF5-859C-BED734AD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EBDBB3-A124-48EB-9947-51BC5023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24ABE7-919C-4BF7-9CC8-2B59AC53A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7ECBDA-667F-4B9B-BA69-90C509365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9E8BB5-10DE-4DA4-BC46-1F9D6A1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BD19CE-5F37-475F-AB5F-36205C98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1699D4-A718-4949-A80C-700357E0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87F2-1F4E-4E14-9E55-8CA9F8ED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57DB0-F822-4A5C-A14B-BC40E32E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B293FC-3A08-42A8-BC31-890327DE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2D4F56-D774-4996-A2D7-76A3274D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246229-B24E-4C4C-B4A6-EA5D277C1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22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4C2C2-BFA1-44D5-A367-67DFB117D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2A54BC-9BA2-403B-A77F-A97B1218A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DCB6EA-76CD-4CCD-81E5-E4E9948D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53B2D-89EC-41AD-AFEB-B64EC309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16489-E1F8-421F-8377-B690EFA6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20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F9A31-C05B-47CD-804F-7EEC3430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09A9EC-CF07-4ABC-A3B0-83FC921B4E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5C0AC2-B7D9-40B0-AC54-890F5F1D1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788C33-F339-4786-99E0-4D28FF0E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218F84-E7D2-4B5A-8805-C23304FB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54510B-CB2A-4839-A85A-ED361E8D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12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179A9-9583-496B-8EF6-6D397782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DBCA5D-2D86-4A69-94DF-65A2AC6E6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A52149-BA08-4F23-A62E-805C9EB36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C18970-B9A7-4EDF-A4FA-A1A1C70EC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8E96A1-51E8-4155-BDFE-A1E735414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D9F1CC-962B-47EB-A429-708767B3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0092C4-9450-4BED-9AEC-E196E96E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B0861E-1A5B-40D6-A37B-63DDE820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0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77096-41F5-47B9-91E6-9B127673C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DB42AB-B60E-4F65-81F8-1C8495DF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559CF0-6BA0-451C-9752-E2579E9E4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3D7C8C1-67B5-4FE4-89DD-65F29159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CB329B-0C19-4860-90E2-A4CC93800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D4FE7D-F4EB-4E11-84E6-F754C288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02A2D2-4CB4-4760-99A2-EA906369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57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1D73C-CB81-44A4-BD61-D5A700AA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0E3056-CAB8-4CA0-8780-EABA3F7CD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B24A75-A468-4CBC-9ED2-C2F9FF833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EED01D-B2CA-4358-820D-5D74A17F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1EDCEB-AF0F-4B8A-A91F-2720EB8D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02A1C5-5DFD-4795-897A-F2664795F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85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18B422-C8EB-4115-AFE4-0919D604B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D2256C-1F41-4FE2-AE83-CD40317EF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638EF5-D355-43D9-B35E-AAA7EB47B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377B3C-AED0-4470-B7A7-C8A6777F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77AF96-AE98-4B28-B83E-A0C019D3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F393F3-511D-428A-BC9A-E8F393CD9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5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1D50F-4D85-4CB1-B82A-514D2A64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A5DA2A-455B-4E44-8DE1-15D151409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84DEF7-B1CF-4C83-BDB8-78630E208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2C9F8-278B-49C4-9359-762AB6F59BA0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953503-DB66-4317-AC08-0E4F1D1CB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21BAE4-0C2F-44E2-A2F4-945356E1C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F6026-0AAC-4071-A048-EDC75E791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8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8907F1-56BB-4FA1-BA4E-6537546CA7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Оценка эффективности инструментов государственной поддержки гражданских отраслей промышленности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73D7A7-04B3-478E-9282-C10A6F1D2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Глухова Мария</a:t>
            </a:r>
          </a:p>
          <a:p>
            <a:r>
              <a:rPr lang="ru-RU" dirty="0"/>
              <a:t>член Общественного совета при Минпромторге России, вице-президент - Управляющий директор Управления экономической политики и конкурентоспособности РСПП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39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8FFEE8-AFFB-4437-9284-4ACE6FF094EF}"/>
              </a:ext>
            </a:extLst>
          </p:cNvPr>
          <p:cNvSpPr txBox="1"/>
          <p:nvPr/>
        </p:nvSpPr>
        <p:spPr>
          <a:xfrm>
            <a:off x="642937" y="596801"/>
            <a:ext cx="785812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За тридцать лет п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оддержка бизнеса со стороны государства стала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Garamond" panose="02020404030301010803" pitchFamily="18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	Прозрачнее			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      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6</a:t>
            </a:r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7,5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%</a:t>
            </a:r>
            <a:endParaRPr lang="ru-RU" sz="1800" dirty="0">
              <a:solidFill>
                <a:schemeClr val="tx1"/>
              </a:solidFill>
              <a:latin typeface="Garamond" panose="02020404030301010803" pitchFamily="18" charset="0"/>
              <a:ea typeface="Tahoma" pitchFamily="34" charset="0"/>
              <a:cs typeface="Tahoma" pitchFamily="34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	Доступнее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         			         6</a:t>
            </a:r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7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,</a:t>
            </a:r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%</a:t>
            </a:r>
            <a:endParaRPr lang="ru-RU" sz="1800" dirty="0">
              <a:solidFill>
                <a:schemeClr val="tx1"/>
              </a:solidFill>
              <a:latin typeface="Garamond" panose="02020404030301010803" pitchFamily="18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Garamond" panose="02020404030301010803" pitchFamily="18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	Разнообразнее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     </a:t>
            </a:r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		                         66,5</a:t>
            </a:r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 %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8800BE-4B1A-4AE1-A64C-D5A629743B31}"/>
              </a:ext>
            </a:extLst>
          </p:cNvPr>
          <p:cNvSpPr txBox="1"/>
          <p:nvPr/>
        </p:nvSpPr>
        <p:spPr>
          <a:xfrm>
            <a:off x="642937" y="3714750"/>
            <a:ext cx="772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Повысилось качество поддержки на региональном и местном уровне (63,7%)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D96458B-96B9-4440-B086-508BF70498AE}"/>
              </a:ext>
            </a:extLst>
          </p:cNvPr>
          <p:cNvSpPr/>
          <p:nvPr/>
        </p:nvSpPr>
        <p:spPr>
          <a:xfrm>
            <a:off x="857250" y="4798018"/>
            <a:ext cx="7515224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Но у бизнеса нет согласия, стала ли поддержка эффективнее</a:t>
            </a:r>
          </a:p>
          <a:p>
            <a:pPr algn="ctr"/>
            <a:endParaRPr lang="ru-RU" dirty="0">
              <a:solidFill>
                <a:schemeClr val="tx1"/>
              </a:solidFill>
              <a:latin typeface="Garamond" panose="02020404030301010803" pitchFamily="18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Garamond" panose="02020404030301010803" pitchFamily="18" charset="0"/>
                <a:ea typeface="Tahoma" pitchFamily="34" charset="0"/>
                <a:cs typeface="Tahoma" pitchFamily="34" charset="0"/>
              </a:rPr>
              <a:t>Мнения разделились 50/50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7693B6-7170-4E9B-8628-9360307A8E28}"/>
              </a:ext>
            </a:extLst>
          </p:cNvPr>
          <p:cNvSpPr txBox="1"/>
          <p:nvPr/>
        </p:nvSpPr>
        <p:spPr>
          <a:xfrm>
            <a:off x="6962775" y="631507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400335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D967CB-B099-49A4-9809-B97BCBD25A7C}"/>
              </a:ext>
            </a:extLst>
          </p:cNvPr>
          <p:cNvSpPr txBox="1"/>
          <p:nvPr/>
        </p:nvSpPr>
        <p:spPr>
          <a:xfrm>
            <a:off x="76201" y="162960"/>
            <a:ext cx="8467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Знание механизмов поддержки по шкале от 0 до 10 баллов </a:t>
            </a:r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(</a:t>
            </a:r>
            <a:r>
              <a:rPr lang="ru-RU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0 - ничего не известно об институте развития, 10 - хорошо осведомлена о деятельности института развития)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8DE3EF02-4723-4134-9D03-10BDFEBA7E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7085996"/>
              </p:ext>
            </p:extLst>
          </p:nvPr>
        </p:nvGraphicFramePr>
        <p:xfrm>
          <a:off x="138112" y="1236115"/>
          <a:ext cx="7100888" cy="282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7DEA923-CDC6-4F97-A320-04F16C2E52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6358278"/>
              </p:ext>
            </p:extLst>
          </p:nvPr>
        </p:nvGraphicFramePr>
        <p:xfrm>
          <a:off x="1057275" y="4380190"/>
          <a:ext cx="7486650" cy="232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5E35AF2-A84F-4C04-8E1F-A5BFF12AD5EA}"/>
              </a:ext>
            </a:extLst>
          </p:cNvPr>
          <p:cNvSpPr txBox="1"/>
          <p:nvPr/>
        </p:nvSpPr>
        <p:spPr>
          <a:xfrm>
            <a:off x="138112" y="876906"/>
            <a:ext cx="417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Garamond" panose="02020404030301010803" pitchFamily="18" charset="0"/>
              </a:rPr>
              <a:t>Финансовые институты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A338AE-8DA0-4705-AC16-257AAB9EA007}"/>
              </a:ext>
            </a:extLst>
          </p:cNvPr>
          <p:cNvSpPr txBox="1"/>
          <p:nvPr/>
        </p:nvSpPr>
        <p:spPr>
          <a:xfrm>
            <a:off x="3914774" y="4037314"/>
            <a:ext cx="4171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Garamond" panose="02020404030301010803" pitchFamily="18" charset="0"/>
              </a:rPr>
              <a:t>Региональные институты</a:t>
            </a:r>
          </a:p>
        </p:txBody>
      </p:sp>
    </p:spTree>
    <p:extLst>
      <p:ext uri="{BB962C8B-B14F-4D97-AF65-F5344CB8AC3E}">
        <p14:creationId xmlns:p14="http://schemas.microsoft.com/office/powerpoint/2010/main" val="263021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4F228A-E48C-4EF6-BB6C-1CD6F5B68ED3}"/>
              </a:ext>
            </a:extLst>
          </p:cNvPr>
          <p:cNvSpPr txBox="1"/>
          <p:nvPr/>
        </p:nvSpPr>
        <p:spPr>
          <a:xfrm>
            <a:off x="190500" y="285750"/>
            <a:ext cx="832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В</a:t>
            </a:r>
            <a:r>
              <a:rPr lang="ru-RU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иды государственной поддержки, за которыми обращались компании, %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87CA904F-019E-46FA-83CB-AFF8CE2680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865425"/>
              </p:ext>
            </p:extLst>
          </p:nvPr>
        </p:nvGraphicFramePr>
        <p:xfrm>
          <a:off x="314324" y="978932"/>
          <a:ext cx="8324849" cy="2383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E042D15-0DCB-4350-A196-7E35BF44E203}"/>
              </a:ext>
            </a:extLst>
          </p:cNvPr>
          <p:cNvSpPr txBox="1"/>
          <p:nvPr/>
        </p:nvSpPr>
        <p:spPr>
          <a:xfrm>
            <a:off x="314324" y="3629025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предполагал возможность множественного выбора ответов, поэтому общая доля не сводится к 100%. 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E4E435-BE4D-45EA-9A02-D14D6182463E}"/>
              </a:ext>
            </a:extLst>
          </p:cNvPr>
          <p:cNvSpPr txBox="1"/>
          <p:nvPr/>
        </p:nvSpPr>
        <p:spPr>
          <a:xfrm>
            <a:off x="6962775" y="631507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69359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72F02FB-5CCC-413A-AE88-1A78A4FE7D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9171067"/>
              </p:ext>
            </p:extLst>
          </p:nvPr>
        </p:nvGraphicFramePr>
        <p:xfrm>
          <a:off x="552449" y="1028700"/>
          <a:ext cx="8239125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C81640-BB25-4087-937A-28000ACB9EF5}"/>
              </a:ext>
            </a:extLst>
          </p:cNvPr>
          <p:cNvSpPr txBox="1"/>
          <p:nvPr/>
        </p:nvSpPr>
        <p:spPr>
          <a:xfrm>
            <a:off x="552450" y="323850"/>
            <a:ext cx="7400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популярные инструменты государственной поддержки (без категории «поддержка МСП»), %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7D4026-F2C8-4D6B-B334-64C4D6790B52}"/>
              </a:ext>
            </a:extLst>
          </p:cNvPr>
          <p:cNvSpPr txBox="1"/>
          <p:nvPr/>
        </p:nvSpPr>
        <p:spPr>
          <a:xfrm>
            <a:off x="6962775" y="631507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374632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E129003C-CDBE-49F0-A9D9-A49635F138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6675451"/>
              </p:ext>
            </p:extLst>
          </p:nvPr>
        </p:nvGraphicFramePr>
        <p:xfrm>
          <a:off x="685800" y="971549"/>
          <a:ext cx="7905749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69E7CF-1ED0-4188-BC8F-9B8D390F8011}"/>
              </a:ext>
            </a:extLst>
          </p:cNvPr>
          <p:cNvSpPr txBox="1"/>
          <p:nvPr/>
        </p:nvSpPr>
        <p:spPr>
          <a:xfrm>
            <a:off x="685800" y="200025"/>
            <a:ext cx="7905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Наиболее популярные институты развития, к которым обращались компании за поддержкой, %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C799B4-9069-4527-B697-46FB7EDFD53C}"/>
              </a:ext>
            </a:extLst>
          </p:cNvPr>
          <p:cNvSpPr txBox="1"/>
          <p:nvPr/>
        </p:nvSpPr>
        <p:spPr>
          <a:xfrm>
            <a:off x="6962775" y="631507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Garamond" panose="02020404030301010803" pitchFamily="18" charset="0"/>
              </a:rPr>
              <a:t>Опрос РСПП</a:t>
            </a:r>
          </a:p>
        </p:txBody>
      </p:sp>
    </p:spTree>
    <p:extLst>
      <p:ext uri="{BB962C8B-B14F-4D97-AF65-F5344CB8AC3E}">
        <p14:creationId xmlns:p14="http://schemas.microsoft.com/office/powerpoint/2010/main" val="76469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962746F8-F403-4695-BA14-3EDD673FF3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2752711"/>
              </p:ext>
            </p:extLst>
          </p:nvPr>
        </p:nvGraphicFramePr>
        <p:xfrm>
          <a:off x="452438" y="836831"/>
          <a:ext cx="8153398" cy="568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B66047F-4F07-40AC-AF35-EE45B9AE968B}"/>
              </a:ext>
            </a:extLst>
          </p:cNvPr>
          <p:cNvSpPr txBox="1"/>
          <p:nvPr/>
        </p:nvSpPr>
        <p:spPr>
          <a:xfrm>
            <a:off x="323850" y="190500"/>
            <a:ext cx="8410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Причины, по которым компании не пользовались государственной поддержкой в 2018-2020 годах, 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329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195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Times New Roman</vt:lpstr>
      <vt:lpstr>Тема Office</vt:lpstr>
      <vt:lpstr>Оценка эффективности инструментов государственной поддержки гражданских отраслей промышленности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Глухова</dc:creator>
  <cp:lastModifiedBy>Мария Глухова</cp:lastModifiedBy>
  <cp:revision>4</cp:revision>
  <dcterms:created xsi:type="dcterms:W3CDTF">2021-11-22T07:24:14Z</dcterms:created>
  <dcterms:modified xsi:type="dcterms:W3CDTF">2021-11-22T08:30:28Z</dcterms:modified>
</cp:coreProperties>
</file>